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7"/>
  </p:notesMasterIdLst>
  <p:handoutMasterIdLst>
    <p:handoutMasterId r:id="rId118"/>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443" r:id="rId74"/>
    <p:sldId id="304" r:id="rId75"/>
    <p:sldId id="298" r:id="rId76"/>
    <p:sldId id="444" r:id="rId77"/>
    <p:sldId id="445" r:id="rId78"/>
    <p:sldId id="303" r:id="rId79"/>
    <p:sldId id="305" r:id="rId80"/>
    <p:sldId id="307" r:id="rId81"/>
    <p:sldId id="308" r:id="rId82"/>
    <p:sldId id="310" r:id="rId83"/>
    <p:sldId id="313" r:id="rId84"/>
    <p:sldId id="314" r:id="rId85"/>
    <p:sldId id="337" r:id="rId86"/>
    <p:sldId id="446" r:id="rId87"/>
    <p:sldId id="339" r:id="rId88"/>
    <p:sldId id="319" r:id="rId89"/>
    <p:sldId id="448" r:id="rId90"/>
    <p:sldId id="449" r:id="rId91"/>
    <p:sldId id="450" r:id="rId92"/>
    <p:sldId id="320" r:id="rId93"/>
    <p:sldId id="329" r:id="rId94"/>
    <p:sldId id="330" r:id="rId95"/>
    <p:sldId id="322" r:id="rId96"/>
    <p:sldId id="415" r:id="rId97"/>
    <p:sldId id="416" r:id="rId98"/>
    <p:sldId id="417" r:id="rId99"/>
    <p:sldId id="420" r:id="rId100"/>
    <p:sldId id="421" r:id="rId101"/>
    <p:sldId id="422" r:id="rId102"/>
    <p:sldId id="418" r:id="rId103"/>
    <p:sldId id="423" r:id="rId104"/>
    <p:sldId id="424" r:id="rId105"/>
    <p:sldId id="425" r:id="rId106"/>
    <p:sldId id="426" r:id="rId107"/>
    <p:sldId id="427" r:id="rId108"/>
    <p:sldId id="428" r:id="rId109"/>
    <p:sldId id="431" r:id="rId110"/>
    <p:sldId id="429" r:id="rId111"/>
    <p:sldId id="432" r:id="rId112"/>
    <p:sldId id="434" r:id="rId113"/>
    <p:sldId id="430" r:id="rId114"/>
    <p:sldId id="433" r:id="rId115"/>
    <p:sldId id="326" r:id="rId1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72"/>
    <p:restoredTop sz="96281"/>
  </p:normalViewPr>
  <p:slideViewPr>
    <p:cSldViewPr>
      <p:cViewPr varScale="1">
        <p:scale>
          <a:sx n="69" d="100"/>
          <a:sy n="69" d="100"/>
        </p:scale>
        <p:origin x="200" y="2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11/03/22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11/03/22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95</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115</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84</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88</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92</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115</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1800" dirty="0"/>
              <a:t>The creation of an object is made with the keyword </a:t>
            </a:r>
            <a:r>
              <a:rPr lang="en-US" sz="1800" dirty="0">
                <a:solidFill>
                  <a:schemeClr val="accent6">
                    <a:lumMod val="75000"/>
                  </a:schemeClr>
                </a:solidFill>
              </a:rPr>
              <a:t>new</a:t>
            </a:r>
            <a:r>
              <a:rPr lang="en-US" sz="1800" dirty="0"/>
              <a:t> which creates a new instance of the specified class, and allocates it in memory (heap) </a:t>
            </a:r>
          </a:p>
          <a:p>
            <a:pPr lvl="1"/>
            <a:r>
              <a:rPr lang="en-US" sz="1600" dirty="0">
                <a:solidFill>
                  <a:schemeClr val="accent6">
                    <a:lumMod val="75000"/>
                  </a:schemeClr>
                </a:solidFill>
              </a:rPr>
              <a:t>new</a:t>
            </a:r>
            <a:r>
              <a:rPr lang="en-US" sz="1600" dirty="0"/>
              <a:t> calls the constructor method of the class (</a:t>
            </a:r>
            <a:r>
              <a:rPr lang="en-US" sz="1600" dirty="0">
                <a:solidFill>
                  <a:srgbClr val="E46C0A"/>
                </a:solidFill>
              </a:rPr>
              <a:t>a method without return type and with the same name of the Class</a:t>
            </a:r>
            <a:r>
              <a:rPr lang="en-US" sz="1600" dirty="0"/>
              <a:t>) </a:t>
            </a:r>
          </a:p>
          <a:p>
            <a:pPr lvl="1"/>
            <a:r>
              <a:rPr lang="en-US" sz="1600" dirty="0">
                <a:solidFill>
                  <a:schemeClr val="accent6">
                    <a:lumMod val="75000"/>
                  </a:schemeClr>
                </a:solidFill>
              </a:rPr>
              <a:t>new</a:t>
            </a:r>
            <a:r>
              <a:rPr lang="en-US" sz="1600" dirty="0"/>
              <a:t> returns a reference to the portion of memory containing the created object </a:t>
            </a:r>
          </a:p>
          <a:p>
            <a:endParaRPr lang="en-US" sz="18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Car c1 = new Car(Red, Fiat, False); </a:t>
            </a:r>
          </a:p>
          <a:p>
            <a:pPr marL="0" indent="0">
              <a:buNone/>
            </a:pPr>
            <a:r>
              <a:rPr lang="en-US" sz="1200" dirty="0">
                <a:latin typeface="Consolas" panose="020B0609020204030204" pitchFamily="49" charset="0"/>
                <a:cs typeface="Consolas" panose="020B0609020204030204" pitchFamily="49" charset="0"/>
              </a:rPr>
              <a:t>Car c2 = c1;</a:t>
            </a:r>
          </a:p>
          <a:p>
            <a:pPr marL="0" indent="0">
              <a:buNone/>
            </a:pPr>
            <a:r>
              <a:rPr lang="en-US" sz="1200" dirty="0">
                <a:latin typeface="Consolas" panose="020B0609020204030204" pitchFamily="49" charset="0"/>
                <a:cs typeface="Consolas" panose="020B0609020204030204" pitchFamily="49" charset="0"/>
              </a:rPr>
              <a:t>Car c3 = new Car(White, BMW, True)</a:t>
            </a:r>
          </a:p>
          <a:p>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306" y="4077072"/>
            <a:ext cx="5945694" cy="1988840"/>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In simple words, == checks if both objects point to the same memory location whereas .equals() evaluates to the comparison of values in the objects.</a:t>
            </a:r>
          </a:p>
          <a:p>
            <a:r>
              <a:rPr lang="en-GB" sz="2000" dirty="0"/>
              <a:t>If a class does not override the equals method, then by default, it uses the equals(Object o) method of the closest parent class that has overridden this method. </a:t>
            </a:r>
            <a:endParaRPr lang="en-IT" sz="2000" dirty="0"/>
          </a:p>
          <a:p>
            <a:pPr marL="0" indent="0">
              <a:buNone/>
            </a:pPr>
            <a:endParaRPr lang="it-IT"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false;</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this.brand</a:t>
            </a:r>
            <a:r>
              <a:rPr lang="it-IT" dirty="0">
                <a:latin typeface="Consolas" panose="020B0609020204030204" pitchFamily="49" charset="0"/>
                <a:cs typeface="Consolas" panose="020B0609020204030204" pitchFamily="49" charset="0"/>
              </a:rPr>
              <a:t> =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this.color</a:t>
            </a:r>
            <a:r>
              <a:rPr lang="it-IT" dirty="0">
                <a:latin typeface="Consolas" panose="020B0609020204030204" pitchFamily="49" charset="0"/>
                <a:cs typeface="Consolas" panose="020B0609020204030204" pitchFamily="49" charset="0"/>
              </a:rPr>
              <a:t> = color;</a:t>
            </a:r>
          </a:p>
          <a:p>
            <a:pPr marL="0" indent="0">
              <a:buNone/>
            </a:pPr>
            <a:r>
              <a:rPr lang="it-IT" dirty="0">
                <a:latin typeface="Consolas" panose="020B0609020204030204" pitchFamily="49" charset="0"/>
                <a:cs typeface="Consolas" panose="020B0609020204030204" pitchFamily="49" charset="0"/>
              </a:rPr>
              <a:t>    }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Car c1 = new Car("BMW", "M6");</a:t>
            </a:r>
          </a:p>
          <a:p>
            <a:pPr marL="0" indent="0">
              <a:buNone/>
            </a:pPr>
            <a:r>
              <a:rPr lang="it-IT" dirty="0">
                <a:latin typeface="Consolas" panose="020B0609020204030204" pitchFamily="49" charset="0"/>
                <a:cs typeface="Consolas" panose="020B0609020204030204" pitchFamily="49" charset="0"/>
              </a:rPr>
              <a:t>		Car c2 = new Car("BMW", "M6");</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 == c2);      </a:t>
            </a:r>
            <a:r>
              <a:rPr lang="it-IT" dirty="0">
                <a:solidFill>
                  <a:schemeClr val="accent6">
                    <a:lumMod val="75000"/>
                  </a:schemeClr>
                </a:solidFill>
                <a:latin typeface="Consolas" panose="020B0609020204030204" pitchFamily="49" charset="0"/>
                <a:cs typeface="Consolas" panose="020B0609020204030204" pitchFamily="49" charset="0"/>
              </a:rPr>
              <a:t>// false!</a:t>
            </a: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(c1.equals(c2)); </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this.licencePlate</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if</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not</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overridden</a:t>
            </a:r>
            <a:r>
              <a:rPr lang="it-IT" sz="12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equals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behaves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like</a:t>
            </a:r>
            <a:r>
              <a:rPr lang="it-IT" sz="12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200" dirty="0">
                <a:latin typeface="Consolas" panose="020B0609020204030204" pitchFamily="49" charset="0"/>
                <a:cs typeface="Consolas" panose="020B0609020204030204" pitchFamily="49" charset="0"/>
              </a:rPr>
              <a:t>	@Override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a:t>
            </a:r>
            <a:r>
              <a:rPr lang="en-GB" sz="1200" dirty="0" err="1">
                <a:latin typeface="Consolas" panose="020B0609020204030204" pitchFamily="49" charset="0"/>
                <a:cs typeface="Consolas" panose="020B0609020204030204" pitchFamily="49" charset="0"/>
              </a:rPr>
              <a:t>boolean</a:t>
            </a:r>
            <a:r>
              <a:rPr lang="en-GB" sz="1200" dirty="0">
                <a:latin typeface="Consolas" panose="020B0609020204030204" pitchFamily="49" charset="0"/>
                <a:cs typeface="Consolas" panose="020B0609020204030204" pitchFamily="49" charset="0"/>
              </a:rPr>
              <a:t> equals(Object o)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(this ==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true;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(o == null || </a:t>
            </a:r>
            <a:r>
              <a:rPr lang="en-GB" sz="1200" dirty="0" err="1">
                <a:latin typeface="Consolas" panose="020B0609020204030204" pitchFamily="49" charset="0"/>
                <a:cs typeface="Consolas" panose="020B0609020204030204" pitchFamily="49" charset="0"/>
              </a:rPr>
              <a:t>getClass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o.getClass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false;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Car car = (Car)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a:t>
            </a:r>
            <a:r>
              <a:rPr lang="en-GB" sz="1200" dirty="0" err="1">
                <a:latin typeface="Consolas" panose="020B0609020204030204" pitchFamily="49" charset="0"/>
                <a:cs typeface="Consolas" panose="020B0609020204030204" pitchFamily="49" charset="0"/>
              </a:rPr>
              <a:t>isOn</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car.isOn</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(brand, </a:t>
            </a:r>
            <a:r>
              <a:rPr lang="en-GB" sz="1200" dirty="0" err="1">
                <a:latin typeface="Consolas" panose="020B0609020204030204" pitchFamily="49" charset="0"/>
                <a:cs typeface="Consolas" panose="020B0609020204030204" pitchFamily="49" charset="0"/>
              </a:rPr>
              <a:t>car.brand</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color</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car.color</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it-IT" sz="12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shallow</a:t>
            </a:r>
            <a:r>
              <a:rPr lang="it-IT" dirty="0">
                <a:latin typeface="Consolas" panose="020B0609020204030204" pitchFamily="49" charset="0"/>
                <a:cs typeface="Consolas" panose="020B0609020204030204" pitchFamily="49" charset="0"/>
              </a:rPr>
              <a:t> copy</a:t>
            </a:r>
          </a:p>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deep</a:t>
            </a:r>
            <a:r>
              <a:rPr lang="it-IT" dirty="0">
                <a:latin typeface="Consolas" panose="020B0609020204030204" pitchFamily="49" charset="0"/>
                <a:cs typeface="Consolas" panose="020B0609020204030204" pitchFamily="49" charset="0"/>
              </a:rPr>
              <a:t> copy</a:t>
            </a: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solidFill>
                  <a:schemeClr val="accent6">
                    <a:lumMod val="75000"/>
                  </a:schemeClr>
                </a:solidFill>
              </a:rPr>
              <a:t>It is no longer a developer concern</a:t>
            </a:r>
            <a:r>
              <a:rPr lang="en-US" sz="2000" dirty="0"/>
              <a:t>.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upcast any object to Object type (the price to pay is losing access to all methods more specific than those defined in Object) </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84</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88</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endParaRPr lang="en-US" dirty="0">
              <a:latin typeface="Calibri"/>
              <a:cs typeface="Calibri"/>
            </a:endParaRPr>
          </a:p>
          <a:p>
            <a:pPr marL="0" indent="0">
              <a:buNone/>
            </a:pPr>
            <a:r>
              <a:rPr lang="en-US" sz="2000" dirty="0">
                <a:latin typeface="Consolas"/>
                <a:cs typeface="Consolas"/>
              </a:rPr>
              <a:t>class LinkedList extends </a:t>
            </a:r>
            <a:r>
              <a:rPr lang="en-US" sz="2000" dirty="0" err="1">
                <a:latin typeface="Consolas"/>
                <a:cs typeface="Consolas"/>
              </a:rPr>
              <a:t>AbstractList</a:t>
            </a:r>
            <a:r>
              <a:rPr lang="en-US" sz="2000" dirty="0">
                <a:latin typeface="Consolas"/>
                <a:cs typeface="Consolas"/>
              </a:rPr>
              <a:t> implements List, Queue {}</a:t>
            </a:r>
            <a:br>
              <a:rPr lang="en-US" sz="2000" dirty="0">
                <a:latin typeface="Calibri"/>
                <a:cs typeface="Calibri"/>
              </a:rPr>
            </a:br>
            <a:r>
              <a:rPr lang="en-US" sz="2000" dirty="0">
                <a:latin typeface="Consolas"/>
                <a:cs typeface="Consolas"/>
              </a:rPr>
              <a:t>class Application </a:t>
            </a:r>
            <a:r>
              <a:rPr lang="en-US" sz="2000" dirty="0">
                <a:solidFill>
                  <a:schemeClr val="accent6">
                    <a:lumMod val="75000"/>
                  </a:schemeClr>
                </a:solidFill>
                <a:latin typeface="Consolas"/>
                <a:cs typeface="Consolas"/>
              </a:rPr>
              <a:t>extends</a:t>
            </a:r>
            <a:r>
              <a:rPr lang="en-US" sz="2000" dirty="0">
                <a:latin typeface="Consolas"/>
                <a:cs typeface="Consolas"/>
              </a:rPr>
              <a:t> </a:t>
            </a:r>
            <a:r>
              <a:rPr lang="en-US" sz="2000" dirty="0" err="1">
                <a:latin typeface="Consolas"/>
                <a:cs typeface="Consolas"/>
              </a:rPr>
              <a:t>JFrame</a:t>
            </a:r>
            <a:r>
              <a:rPr lang="en-US" sz="2000" dirty="0">
                <a:latin typeface="Consolas"/>
                <a:cs typeface="Consolas"/>
              </a:rPr>
              <a:t> </a:t>
            </a:r>
            <a:r>
              <a:rPr lang="en-US" sz="2000" dirty="0">
                <a:solidFill>
                  <a:schemeClr val="accent6">
                    <a:lumMod val="75000"/>
                  </a:schemeClr>
                </a:solidFill>
                <a:latin typeface="Consolas"/>
                <a:cs typeface="Consolas"/>
              </a:rPr>
              <a:t>implements </a:t>
            </a:r>
            <a:r>
              <a:rPr lang="en-US" sz="2000" dirty="0">
                <a:latin typeface="Consolas"/>
                <a:cs typeface="Consolas"/>
              </a:rPr>
              <a:t>ActionListener, </a:t>
            </a:r>
            <a:r>
              <a:rPr lang="en-US" sz="2000" dirty="0" err="1">
                <a:latin typeface="Consolas"/>
                <a:cs typeface="Consolas"/>
              </a:rPr>
              <a:t>KeyListener</a:t>
            </a:r>
            <a:r>
              <a:rPr lang="en-US" sz="20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92</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95</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98</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64460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950</TotalTime>
  <Words>9490</Words>
  <Application>Microsoft Macintosh PowerPoint</Application>
  <PresentationFormat>Widescreen</PresentationFormat>
  <Paragraphs>1562</Paragraphs>
  <Slides>115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Classes and objects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52</cp:revision>
  <dcterms:created xsi:type="dcterms:W3CDTF">2021-09-29T20:20:40Z</dcterms:created>
  <dcterms:modified xsi:type="dcterms:W3CDTF">2022-03-11T16:08:27Z</dcterms:modified>
</cp:coreProperties>
</file>